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1100" r:id="rId2"/>
    <p:sldId id="1742" r:id="rId3"/>
    <p:sldId id="1337" r:id="rId4"/>
    <p:sldId id="1848" r:id="rId5"/>
    <p:sldId id="1849" r:id="rId6"/>
    <p:sldId id="1850" r:id="rId7"/>
    <p:sldId id="1851" r:id="rId8"/>
    <p:sldId id="1852" r:id="rId9"/>
    <p:sldId id="1853" r:id="rId10"/>
    <p:sldId id="1854" r:id="rId11"/>
    <p:sldId id="1855" r:id="rId12"/>
    <p:sldId id="1856" r:id="rId13"/>
    <p:sldId id="1857" r:id="rId14"/>
    <p:sldId id="1858" r:id="rId15"/>
    <p:sldId id="1859" r:id="rId16"/>
    <p:sldId id="1860" r:id="rId17"/>
    <p:sldId id="1861" r:id="rId18"/>
    <p:sldId id="1862" r:id="rId19"/>
    <p:sldId id="1863" r:id="rId20"/>
    <p:sldId id="1864" r:id="rId21"/>
    <p:sldId id="1865" r:id="rId22"/>
    <p:sldId id="1866" r:id="rId23"/>
    <p:sldId id="1867" r:id="rId24"/>
    <p:sldId id="1868" r:id="rId25"/>
    <p:sldId id="1869" r:id="rId26"/>
    <p:sldId id="1870" r:id="rId27"/>
    <p:sldId id="1871" r:id="rId28"/>
    <p:sldId id="1872" r:id="rId29"/>
    <p:sldId id="1873" r:id="rId30"/>
    <p:sldId id="1874" r:id="rId31"/>
    <p:sldId id="1875" r:id="rId32"/>
    <p:sldId id="1876" r:id="rId33"/>
    <p:sldId id="1877" r:id="rId34"/>
    <p:sldId id="1878" r:id="rId35"/>
    <p:sldId id="1879" r:id="rId36"/>
    <p:sldId id="1880" r:id="rId37"/>
    <p:sldId id="1881" r:id="rId38"/>
    <p:sldId id="1784" r:id="rId39"/>
    <p:sldId id="1882" r:id="rId40"/>
    <p:sldId id="952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40" autoAdjust="0"/>
    <p:restoredTop sz="86905" autoAdjust="0"/>
  </p:normalViewPr>
  <p:slideViewPr>
    <p:cSldViewPr snapToGrid="0" snapToObjects="1">
      <p:cViewPr varScale="1">
        <p:scale>
          <a:sx n="97" d="100"/>
          <a:sy n="97" d="100"/>
        </p:scale>
        <p:origin x="1458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00" dirty="0"/>
              <a:t>Early in the next century, Dean hopes his new concoction, which he says is "in the idea and invention stage," will be ready for the public: a sleek tablet that is magazine-size, inexpensive, programmable, and voice-activated. He expects his unnamed dream pad, which will run on a 24-hour battery, to provide everything a PC does, including streaming audio and video, word processing, and spreadsheets. It will even have a port for old fogies who can't give up their keyboards. And it will wirelessly put the Internet and other information at your fingertips.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5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archive.org/web/20121020094411/http:/www.usnews.com/usnews/culture/articles/000103/archive_034033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21 – Searching and Sorting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8, 1,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/>
              <a:t>First pass: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4 and 8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8 and 1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1, 8,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8 and 10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14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6 and 14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1, 8, 10, 13, 6,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07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 Example (</a:t>
            </a:r>
            <a:r>
              <a:rPr lang="en-US" dirty="0" err="1"/>
              <a:t>Cont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1, 8, 10, 13, 6,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/>
              <a:t>Second pass: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4 and 1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10, 13, 6,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4 and 8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8 and 10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10, 6, 13, 14]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14 are in order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40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 Example (</a:t>
            </a:r>
            <a:r>
              <a:rPr lang="en-US" dirty="0" err="1"/>
              <a:t>Cont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10, 6, 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/>
              <a:t>Third pass: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6, 10, 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/>
              <a:t>Fourth pass: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8 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6, 8, 10, 13,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38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0825" y="6255385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https://www.youtube.com/watch?v=lyZQPjUT5B4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15" y="1737360"/>
            <a:ext cx="8025769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Selection Sort</a:t>
            </a:r>
          </a:p>
        </p:txBody>
      </p:sp>
    </p:spTree>
    <p:extLst>
      <p:ext uri="{BB962C8B-B14F-4D97-AF65-F5344CB8AC3E}">
        <p14:creationId xmlns:p14="http://schemas.microsoft.com/office/powerpoint/2010/main" val="7560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very simple way of sorting a list: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the smallest number in a 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Move that to the end of a new 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Repeat until the original list is empty</a:t>
            </a:r>
          </a:p>
          <a:p>
            <a:endParaRPr lang="en-US" dirty="0"/>
          </a:p>
          <a:p>
            <a:r>
              <a:rPr lang="en-US" dirty="0"/>
              <a:t>Unfortunately, it’s also pretty slow!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3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49929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 https://www.youtube.com/watch?v=Ns4TPTC8whw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392" y="1737360"/>
            <a:ext cx="8043215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Quicksort</a:t>
            </a:r>
          </a:p>
        </p:txBody>
      </p:sp>
    </p:spTree>
    <p:extLst>
      <p:ext uri="{BB962C8B-B14F-4D97-AF65-F5344CB8AC3E}">
        <p14:creationId xmlns:p14="http://schemas.microsoft.com/office/powerpoint/2010/main" val="335107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Quicksort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43088" cy="4156799"/>
          </a:xfrm>
        </p:spPr>
        <p:txBody>
          <a:bodyPr/>
          <a:lstStyle/>
          <a:p>
            <a:r>
              <a:rPr lang="en-US" dirty="0"/>
              <a:t>Here’s one more method: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Start with any number (the first one works)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Put everything less than that number on the left of it and everything greater than it on the right of 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Quicksort the left side and the right side</a:t>
            </a:r>
          </a:p>
          <a:p>
            <a:pPr lvl="3"/>
            <a:endParaRPr lang="en-US" sz="1600" dirty="0"/>
          </a:p>
          <a:p>
            <a:r>
              <a:rPr lang="en-US" dirty="0"/>
              <a:t>Does this method remind you of anything?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55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Quicksort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55385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https://www.youtube.com/watch?v=ywWBy6J5gz8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392" y="1737360"/>
            <a:ext cx="8043215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0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Dictionaries</a:t>
            </a:r>
          </a:p>
          <a:p>
            <a:pPr lvl="1"/>
            <a:r>
              <a:rPr lang="en-US" dirty="0"/>
              <a:t>Creating</a:t>
            </a:r>
          </a:p>
          <a:p>
            <a:pPr lvl="1"/>
            <a:r>
              <a:rPr lang="en-US" dirty="0"/>
              <a:t>Accessing</a:t>
            </a:r>
          </a:p>
          <a:p>
            <a:pPr lvl="1"/>
            <a:r>
              <a:rPr lang="en-US" dirty="0"/>
              <a:t>Manipulating</a:t>
            </a:r>
          </a:p>
          <a:p>
            <a:pPr lvl="1"/>
            <a:r>
              <a:rPr lang="en-US" dirty="0"/>
              <a:t>Methods</a:t>
            </a:r>
          </a:p>
          <a:p>
            <a:r>
              <a:rPr lang="en-US" dirty="0"/>
              <a:t>Hashing</a:t>
            </a:r>
          </a:p>
          <a:p>
            <a:r>
              <a:rPr lang="en-US" dirty="0"/>
              <a:t>Dictionaries vs Lists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970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Search</a:t>
            </a:r>
          </a:p>
        </p:txBody>
      </p:sp>
    </p:spTree>
    <p:extLst>
      <p:ext uri="{BB962C8B-B14F-4D97-AF65-F5344CB8AC3E}">
        <p14:creationId xmlns:p14="http://schemas.microsoft.com/office/powerpoint/2010/main" val="231519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Motivations for Searching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Want to know </a:t>
            </a:r>
            <a:r>
              <a:rPr lang="en-US" u="sng" dirty="0"/>
              <a:t>if</a:t>
            </a:r>
            <a:r>
              <a:rPr lang="en-US" dirty="0"/>
              <a:t> something exists</a:t>
            </a:r>
          </a:p>
          <a:p>
            <a:pPr lvl="1"/>
            <a:r>
              <a:rPr lang="en-US" dirty="0"/>
              <a:t>Python can do this for us!</a:t>
            </a:r>
          </a:p>
          <a:p>
            <a:pPr lvl="1"/>
            <a:endParaRPr lang="en-US" dirty="0"/>
          </a:p>
          <a:p>
            <a:r>
              <a:rPr lang="en-US" dirty="0"/>
              <a:t>Want to know </a:t>
            </a:r>
            <a:r>
              <a:rPr lang="en-US" u="sng" dirty="0"/>
              <a:t>where</a:t>
            </a:r>
            <a:r>
              <a:rPr lang="en-US" dirty="0"/>
              <a:t> something exists</a:t>
            </a:r>
          </a:p>
          <a:p>
            <a:pPr lvl="1"/>
            <a:r>
              <a:rPr lang="en-US" dirty="0"/>
              <a:t>Python can actually do this for us too!</a:t>
            </a: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raceWinners.index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"#718"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/>
              <a:t>But </a:t>
            </a:r>
            <a:r>
              <a:rPr lang="en-US" b="1" u="sng" dirty="0"/>
              <a:t>how</a:t>
            </a:r>
            <a:r>
              <a:rPr lang="en-US" dirty="0"/>
              <a:t> does Python does this?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0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find()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function that takes a list and a variable and returns the index of the variable in the list</a:t>
            </a:r>
          </a:p>
          <a:p>
            <a:pPr lvl="1"/>
            <a:r>
              <a:rPr lang="en-US" sz="3200" dirty="0"/>
              <a:t>If it’s not found, return -1</a:t>
            </a:r>
          </a:p>
          <a:p>
            <a:pPr lvl="1"/>
            <a:r>
              <a:rPr lang="en-US" sz="3200" dirty="0"/>
              <a:t>You can’t use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.index()</a:t>
            </a:r>
            <a:r>
              <a:rPr lang="en-US" sz="3200" dirty="0"/>
              <a:t>!</a:t>
            </a:r>
          </a:p>
          <a:p>
            <a:pPr lvl="4"/>
            <a:endParaRPr lang="en-US" dirty="0"/>
          </a:p>
          <a:p>
            <a:pPr marL="400050" lvl="2" indent="0">
              <a:buNone/>
            </a:pP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8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find() </a:t>
            </a:r>
            <a:r>
              <a:rPr lang="en-US" dirty="0"/>
              <a:t>Solution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7013" lvl="2" indent="0">
              <a:buNone/>
            </a:pP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227013" lvl="2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227013" lvl="2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==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227013" lvl="2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7013" lvl="2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7013" lvl="2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outside the loop, means that</a:t>
            </a:r>
          </a:p>
          <a:p>
            <a:pPr marL="227013" lvl="2" indent="0">
              <a:buNone/>
            </a:pP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we didn't find the variable</a:t>
            </a:r>
          </a:p>
          <a:p>
            <a:pPr marL="227013" lvl="2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-1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2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just programmed up a search function!</a:t>
            </a:r>
          </a:p>
          <a:p>
            <a:endParaRPr lang="en-US" dirty="0"/>
          </a:p>
          <a:p>
            <a:r>
              <a:rPr lang="en-US" dirty="0"/>
              <a:t>This algorithm is called </a:t>
            </a:r>
            <a:r>
              <a:rPr lang="en-US" b="1" i="1" dirty="0"/>
              <a:t>linear search</a:t>
            </a:r>
          </a:p>
          <a:p>
            <a:r>
              <a:rPr lang="en-US" dirty="0"/>
              <a:t>It’s a common, fundamental algorithm in CS</a:t>
            </a:r>
          </a:p>
          <a:p>
            <a:pPr lvl="3"/>
            <a:endParaRPr lang="en-US" dirty="0"/>
          </a:p>
          <a:p>
            <a:r>
              <a:rPr lang="en-US" dirty="0"/>
              <a:t>It’s especially useful when our </a:t>
            </a:r>
            <a:br>
              <a:rPr lang="en-US" dirty="0"/>
            </a:br>
            <a:r>
              <a:rPr lang="en-US" dirty="0"/>
              <a:t>information isn’t in a sorted order</a:t>
            </a:r>
          </a:p>
          <a:p>
            <a:pPr lvl="1"/>
            <a:r>
              <a:rPr lang="en-US" dirty="0"/>
              <a:t>But it isn’t very fast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21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Searching Sorted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/>
              <a:t>Now, imagine we’re looking for information in something sorted, like a phone book</a:t>
            </a:r>
          </a:p>
          <a:p>
            <a:r>
              <a:rPr lang="en-US" dirty="0"/>
              <a:t>We know someone’s name (it’s our “variable”), and want to find their number in the book</a:t>
            </a:r>
          </a:p>
          <a:p>
            <a:pPr lvl="3"/>
            <a:endParaRPr lang="en-US" dirty="0"/>
          </a:p>
          <a:p>
            <a:r>
              <a:rPr lang="en-US" dirty="0"/>
              <a:t>What is a good method for </a:t>
            </a:r>
            <a:br>
              <a:rPr lang="en-US" dirty="0"/>
            </a:br>
            <a:r>
              <a:rPr lang="en-US" dirty="0"/>
              <a:t>locating their phone number?</a:t>
            </a:r>
          </a:p>
          <a:p>
            <a:pPr lvl="1"/>
            <a:r>
              <a:rPr lang="en-US" sz="3200" dirty="0"/>
              <a:t>Think about how a person would do this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23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in English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635" y="1969364"/>
            <a:ext cx="8823366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Open the book midway through.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on</a:t>
            </a:r>
            <a:r>
              <a:rPr lang="en-US" dirty="0"/>
              <a:t> the page you opened to</a:t>
            </a:r>
          </a:p>
          <a:p>
            <a:pPr lvl="2">
              <a:spcBef>
                <a:spcPts val="0"/>
              </a:spcBef>
            </a:pPr>
            <a:r>
              <a:rPr lang="en-US" dirty="0"/>
              <a:t>You’re done!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after</a:t>
            </a:r>
            <a:r>
              <a:rPr lang="en-US" dirty="0"/>
              <a:t> the page you opened to</a:t>
            </a:r>
          </a:p>
          <a:p>
            <a:pPr lvl="2">
              <a:spcBef>
                <a:spcPts val="0"/>
              </a:spcBef>
            </a:pPr>
            <a:r>
              <a:rPr lang="en-US" dirty="0"/>
              <a:t>Tear the book in half, throw the </a:t>
            </a:r>
            <a:r>
              <a:rPr lang="en-US" u="sng" dirty="0"/>
              <a:t>first half </a:t>
            </a:r>
            <a:r>
              <a:rPr lang="en-US" dirty="0"/>
              <a:t>away and repeat this process on the second half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before</a:t>
            </a:r>
            <a:r>
              <a:rPr lang="en-US" dirty="0"/>
              <a:t> the page you opened to</a:t>
            </a:r>
          </a:p>
          <a:p>
            <a:pPr lvl="2">
              <a:spcBef>
                <a:spcPts val="0"/>
              </a:spcBef>
            </a:pPr>
            <a:r>
              <a:rPr lang="en-US" dirty="0"/>
              <a:t>Tear the book in half, throw the </a:t>
            </a:r>
            <a:r>
              <a:rPr lang="en-US" u="sng" dirty="0"/>
              <a:t>second half </a:t>
            </a:r>
            <a:r>
              <a:rPr lang="en-US" dirty="0"/>
              <a:t>away and repeat this process on the first half</a:t>
            </a:r>
          </a:p>
          <a:p>
            <a:pPr>
              <a:spcBef>
                <a:spcPts val="0"/>
              </a:spcBef>
            </a:pPr>
            <a:r>
              <a:rPr lang="en-US" sz="2700" dirty="0"/>
              <a:t>This is rough on the phone book, but you’ll find the name!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22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Binary Search</a:t>
            </a:r>
          </a:p>
        </p:txBody>
      </p:sp>
    </p:spTree>
    <p:extLst>
      <p:ext uri="{BB962C8B-B14F-4D97-AF65-F5344CB8AC3E}">
        <p14:creationId xmlns:p14="http://schemas.microsoft.com/office/powerpoint/2010/main" val="148839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84163" cy="4517689"/>
          </a:xfrm>
        </p:spPr>
        <p:txBody>
          <a:bodyPr/>
          <a:lstStyle/>
          <a:p>
            <a:r>
              <a:rPr lang="en-US" dirty="0"/>
              <a:t>The algorithm we just demonstrated is </a:t>
            </a:r>
            <a:br>
              <a:rPr lang="en-US" dirty="0"/>
            </a:br>
            <a:r>
              <a:rPr lang="en-US" dirty="0"/>
              <a:t>better known as </a:t>
            </a:r>
            <a:r>
              <a:rPr lang="en-US" b="1" i="1" dirty="0"/>
              <a:t>binary search</a:t>
            </a:r>
          </a:p>
          <a:p>
            <a:endParaRPr lang="en-US" dirty="0"/>
          </a:p>
          <a:p>
            <a:r>
              <a:rPr lang="en-US" dirty="0"/>
              <a:t>Binary search is a </a:t>
            </a:r>
            <a:r>
              <a:rPr lang="en-US" b="1" i="1" dirty="0"/>
              <a:t>divide and conquer</a:t>
            </a:r>
            <a:r>
              <a:rPr lang="en-US" dirty="0"/>
              <a:t> algorithm</a:t>
            </a:r>
          </a:p>
          <a:p>
            <a:pPr lvl="1"/>
            <a:r>
              <a:rPr lang="en-US" dirty="0"/>
              <a:t>We’ve talked about these before, remember?</a:t>
            </a:r>
          </a:p>
          <a:p>
            <a:pPr lvl="3"/>
            <a:endParaRPr lang="en-US" dirty="0"/>
          </a:p>
          <a:p>
            <a:r>
              <a:rPr lang="en-US" dirty="0"/>
              <a:t>Binary search is only usable on </a:t>
            </a:r>
            <a:r>
              <a:rPr lang="en-US" u="sng" dirty="0"/>
              <a:t>sorted</a:t>
            </a:r>
            <a:r>
              <a:rPr lang="en-US" dirty="0"/>
              <a:t> lists</a:t>
            </a:r>
          </a:p>
          <a:p>
            <a:pPr lvl="1"/>
            <a:r>
              <a:rPr lang="en-US" dirty="0"/>
              <a:t>Why?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2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Search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the letter “J” using binary 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0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2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3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5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6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7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8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9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10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11</a:t>
                </a: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12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13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14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A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B</a:t>
                </a: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C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D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E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F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G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H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I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J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K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L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M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679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Search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the letter “J” using binary 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0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2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3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5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6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7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8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9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10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11</a:t>
                </a: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12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13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14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A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B</a:t>
                </a: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C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D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E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F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G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H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I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J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K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L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M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O</a:t>
                </a:r>
              </a:p>
            </p:txBody>
          </p:sp>
        </p:grpSp>
      </p:grp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04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Search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the letter “J” using binary 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0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2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3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5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6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7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8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9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10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11</a:t>
                </a: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12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13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14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A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B</a:t>
                </a: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C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D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E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F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G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H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I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J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K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L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M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O</a:t>
                </a:r>
              </a:p>
            </p:txBody>
          </p:sp>
        </p:grpSp>
      </p:grpSp>
      <p:sp>
        <p:nvSpPr>
          <p:cNvPr id="39" name="Arc 38"/>
          <p:cNvSpPr/>
          <p:nvPr/>
        </p:nvSpPr>
        <p:spPr>
          <a:xfrm>
            <a:off x="4786604" y="3497344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Search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the letter “J” using binary 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0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2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3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5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6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7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8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9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10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11</a:t>
                </a: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12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13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14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A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B</a:t>
                </a: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C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D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E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F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G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H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I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J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K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L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M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O</a:t>
                </a:r>
              </a:p>
            </p:txBody>
          </p:sp>
        </p:grpSp>
      </p:grpSp>
      <p:sp>
        <p:nvSpPr>
          <p:cNvPr id="39" name="Arc 38"/>
          <p:cNvSpPr/>
          <p:nvPr/>
        </p:nvSpPr>
        <p:spPr>
          <a:xfrm>
            <a:off x="4786604" y="3497344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 flipH="1">
            <a:off x="5741696" y="4234030"/>
            <a:ext cx="906780" cy="117811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0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Search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the letter “G” using binary 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0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2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3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4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5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6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7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8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9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10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11</a:t>
                </a: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12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13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solidFill>
                      <a:srgbClr val="000000"/>
                    </a:solidFill>
                    <a:latin typeface="Calibri"/>
                  </a:rPr>
                  <a:t>14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A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B</a:t>
                </a: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C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D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E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F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G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H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I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J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K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L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M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N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Calibri"/>
                  </a:rPr>
                  <a:t>O</a:t>
                </a:r>
              </a:p>
            </p:txBody>
          </p:sp>
        </p:grpSp>
      </p:grpSp>
      <p:sp>
        <p:nvSpPr>
          <p:cNvPr id="39" name="Arc 38"/>
          <p:cNvSpPr/>
          <p:nvPr/>
        </p:nvSpPr>
        <p:spPr>
          <a:xfrm flipH="1">
            <a:off x="2445346" y="3479095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>
            <a:off x="2576097" y="4252279"/>
            <a:ext cx="906780" cy="117811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>
            <a:off x="3610142" y="4414417"/>
            <a:ext cx="469756" cy="817335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5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3" grpId="0" animBg="1"/>
      <p:bldP spid="4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Solving Binary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Binary search is a problem that can be broken down into </a:t>
            </a:r>
          </a:p>
          <a:p>
            <a:pPr lvl="1"/>
            <a:r>
              <a:rPr lang="en-US" dirty="0"/>
              <a:t>Something simple (breaking a list in half)</a:t>
            </a:r>
          </a:p>
          <a:p>
            <a:pPr lvl="1"/>
            <a:r>
              <a:rPr lang="en-US" dirty="0"/>
              <a:t>A smaller version of the original problem (searching that half of the list)</a:t>
            </a:r>
          </a:p>
          <a:p>
            <a:endParaRPr lang="en-US" dirty="0"/>
          </a:p>
          <a:p>
            <a:r>
              <a:rPr lang="en-US" dirty="0"/>
              <a:t>That means we can use ...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16798" y="5084539"/>
            <a:ext cx="18925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</a:rPr>
              <a:t>recursion!</a:t>
            </a:r>
          </a:p>
        </p:txBody>
      </p:sp>
    </p:spTree>
    <p:extLst>
      <p:ext uri="{BB962C8B-B14F-4D97-AF65-F5344CB8AC3E}">
        <p14:creationId xmlns:p14="http://schemas.microsoft.com/office/powerpoint/2010/main" val="9186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for…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143" y="28986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254739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12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3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Recursive Binary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51130" cy="451768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search!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r>
              <a:rPr lang="en-US" dirty="0"/>
              <a:t>To make the problem slightly easier, make it “checking to see </a:t>
            </a:r>
            <a:r>
              <a:rPr lang="en-US" u="sng" dirty="0"/>
              <a:t>if</a:t>
            </a:r>
            <a:r>
              <a:rPr lang="en-US" dirty="0"/>
              <a:t> something is in a sorted list”</a:t>
            </a:r>
          </a:p>
          <a:p>
            <a:pPr lvl="1"/>
            <a:r>
              <a:rPr lang="en-US" dirty="0"/>
              <a:t>Simply return True or False to answer this</a:t>
            </a:r>
          </a:p>
          <a:p>
            <a:pPr lvl="1"/>
            <a:endParaRPr lang="en-US" dirty="0"/>
          </a:p>
          <a:p>
            <a:r>
              <a:rPr lang="en-US" dirty="0"/>
              <a:t>If there’s no “middle” of the list, we’ll just look at the lower of the two “middle” indexes</a:t>
            </a:r>
          </a:p>
          <a:p>
            <a:pPr lvl="1"/>
            <a:endParaRPr lang="en-US" dirty="0"/>
          </a:p>
          <a:p>
            <a:pPr lvl="3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4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Recursive Binary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search!</a:t>
            </a:r>
          </a:p>
          <a:p>
            <a:pPr>
              <a:spcBef>
                <a:spcPts val="0"/>
              </a:spcBef>
            </a:pPr>
            <a:r>
              <a:rPr lang="en-US" dirty="0"/>
              <a:t>Remember to ask yourself:</a:t>
            </a:r>
          </a:p>
          <a:p>
            <a:pPr lvl="1">
              <a:spcBef>
                <a:spcPts val="0"/>
              </a:spcBef>
            </a:pPr>
            <a:r>
              <a:rPr lang="en-US" dirty="0"/>
              <a:t>What is our base case(s)?</a:t>
            </a:r>
          </a:p>
          <a:p>
            <a:pPr lvl="1">
              <a:spcBef>
                <a:spcPts val="0"/>
              </a:spcBef>
            </a:pPr>
            <a:r>
              <a:rPr lang="en-US" dirty="0"/>
              <a:t>What is the recursive step?</a:t>
            </a:r>
          </a:p>
          <a:p>
            <a:pPr lvl="4">
              <a:spcBef>
                <a:spcPts val="0"/>
              </a:spcBef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item):</a:t>
            </a:r>
          </a:p>
          <a:p>
            <a:pPr lvl="3"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A hint: in order to get the number at the middle of the list, use this bit of code: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// 2]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60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6225481" cy="4517689"/>
          </a:xfrm>
        </p:spPr>
        <p:txBody>
          <a:bodyPr/>
          <a:lstStyle/>
          <a:p>
            <a:r>
              <a:rPr lang="en-US" dirty="0"/>
              <a:t>Mark Dean</a:t>
            </a:r>
          </a:p>
          <a:p>
            <a:pPr lvl="1"/>
            <a:r>
              <a:rPr lang="en-US" dirty="0"/>
              <a:t>Holds 3 of 9 patents for the IBM PC</a:t>
            </a:r>
          </a:p>
          <a:p>
            <a:pPr lvl="1"/>
            <a:r>
              <a:rPr lang="en-US" dirty="0"/>
              <a:t>Part of team that developed the ISA </a:t>
            </a:r>
            <a:br>
              <a:rPr lang="en-US" dirty="0"/>
            </a:br>
            <a:r>
              <a:rPr lang="en-US" dirty="0"/>
              <a:t>bus (used to connect I/O devices)</a:t>
            </a:r>
          </a:p>
          <a:p>
            <a:pPr lvl="1"/>
            <a:r>
              <a:rPr lang="en-US" dirty="0"/>
              <a:t>Led design of the 1-gigahertz chip</a:t>
            </a:r>
          </a:p>
          <a:p>
            <a:pPr lvl="1"/>
            <a:r>
              <a:rPr lang="en-US" dirty="0"/>
              <a:t>Computing visionary</a:t>
            </a:r>
          </a:p>
          <a:p>
            <a:pPr lvl="2"/>
            <a:r>
              <a:rPr lang="en-US" dirty="0"/>
              <a:t>Predicted the tablet computer in </a:t>
            </a:r>
            <a:r>
              <a:rPr lang="en-US" u="sng" dirty="0"/>
              <a:t>1999</a:t>
            </a:r>
          </a:p>
          <a:p>
            <a:pPr lvl="2"/>
            <a:r>
              <a:rPr lang="en-US" sz="1800" dirty="0">
                <a:hlinkClick r:id="rId3"/>
              </a:rPr>
              <a:t>https://web.archive.org/web/20121020094411/</a:t>
            </a:r>
            <a:br>
              <a:rPr lang="en-US" sz="1800" dirty="0">
                <a:hlinkClick r:id="rId3"/>
              </a:rPr>
            </a:br>
            <a:r>
              <a:rPr lang="en-US" sz="1800" dirty="0">
                <a:hlinkClick r:id="rId3"/>
              </a:rPr>
              <a:t>http://www.usnews.com/usnews/culture/articles/</a:t>
            </a:r>
            <a:br>
              <a:rPr lang="en-US" sz="1800" dirty="0">
                <a:hlinkClick r:id="rId3"/>
              </a:rPr>
            </a:br>
            <a:r>
              <a:rPr lang="en-US" sz="1800" dirty="0">
                <a:hlinkClick r:id="rId3"/>
              </a:rPr>
              <a:t>000103/archive_034033.htm</a:t>
            </a:r>
            <a:endParaRPr lang="en-US" sz="18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680" y="2304713"/>
            <a:ext cx="2338062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Watch for a Blackboard announcement about Project 3 </a:t>
            </a:r>
            <a:r>
              <a:rPr lang="en-US" dirty="0" smtClean="0"/>
              <a:t>today</a:t>
            </a:r>
          </a:p>
          <a:p>
            <a:endParaRPr lang="en-US" dirty="0"/>
          </a:p>
          <a:p>
            <a:r>
              <a:rPr lang="en-US" dirty="0" smtClean="0"/>
              <a:t>Final exam is Friday</a:t>
            </a:r>
            <a:r>
              <a:rPr lang="en-US" smtClean="0"/>
              <a:t>, December 14th at 6 PM</a:t>
            </a:r>
            <a:endParaRPr lang="en-US" dirty="0" smtClean="0"/>
          </a:p>
          <a:p>
            <a:endParaRPr lang="en-US" sz="3200" dirty="0"/>
          </a:p>
          <a:p>
            <a:r>
              <a:rPr lang="en-US" dirty="0" smtClean="0"/>
              <a:t>Course evaluations should be out to you soon, please take the time to fill them out</a:t>
            </a:r>
          </a:p>
          <a:p>
            <a:pPr lvl="1"/>
            <a:r>
              <a:rPr lang="en-US" sz="2800" dirty="0" smtClean="0"/>
              <a:t>Especially fo</a:t>
            </a:r>
            <a:r>
              <a:rPr lang="en-US" dirty="0" smtClean="0"/>
              <a:t>r this class!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109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learn about some sorting algorithms</a:t>
            </a:r>
          </a:p>
          <a:p>
            <a:pPr lvl="1"/>
            <a:r>
              <a:rPr lang="en-US" dirty="0"/>
              <a:t>Bubble Sort</a:t>
            </a:r>
          </a:p>
          <a:p>
            <a:pPr lvl="1"/>
            <a:r>
              <a:rPr lang="en-US" dirty="0"/>
              <a:t>Selection Sort</a:t>
            </a:r>
          </a:p>
          <a:p>
            <a:pPr lvl="1"/>
            <a:r>
              <a:rPr lang="en-US" dirty="0"/>
              <a:t>Quicksort</a:t>
            </a:r>
          </a:p>
          <a:p>
            <a:r>
              <a:rPr lang="en-US" dirty="0"/>
              <a:t>To learn about searching algorithms</a:t>
            </a:r>
          </a:p>
          <a:p>
            <a:pPr lvl="1"/>
            <a:r>
              <a:rPr lang="en-US" dirty="0"/>
              <a:t>Linear search</a:t>
            </a:r>
          </a:p>
          <a:p>
            <a:pPr lvl="1"/>
            <a:r>
              <a:rPr lang="en-US" dirty="0"/>
              <a:t>Binary search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5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0188" cy="4517689"/>
          </a:xfrm>
        </p:spPr>
        <p:txBody>
          <a:bodyPr/>
          <a:lstStyle/>
          <a:p>
            <a:r>
              <a:rPr lang="en-US" sz="2000" dirty="0"/>
              <a:t>Sorting video screenshots:</a:t>
            </a:r>
          </a:p>
          <a:p>
            <a:pPr lvl="1"/>
            <a:r>
              <a:rPr lang="en-US" sz="1800" dirty="0"/>
              <a:t>Bubble sort:</a:t>
            </a:r>
          </a:p>
          <a:p>
            <a:pPr lvl="2"/>
            <a:r>
              <a:rPr lang="en-US" sz="1400" dirty="0"/>
              <a:t>https://www.youtube.com/watch?v=lyZQPjUT5B4</a:t>
            </a:r>
          </a:p>
          <a:p>
            <a:pPr lvl="1"/>
            <a:r>
              <a:rPr lang="en-US" sz="1800" dirty="0"/>
              <a:t>Selection sort:</a:t>
            </a:r>
          </a:p>
          <a:p>
            <a:pPr lvl="2"/>
            <a:r>
              <a:rPr lang="en-US" sz="1400" dirty="0"/>
              <a:t>https://www.youtube.com/watch?v=Ns4TPTC8whw</a:t>
            </a:r>
          </a:p>
          <a:p>
            <a:pPr lvl="1"/>
            <a:r>
              <a:rPr lang="en-US" sz="1800" dirty="0"/>
              <a:t>Quicksort:</a:t>
            </a:r>
          </a:p>
          <a:p>
            <a:pPr lvl="2"/>
            <a:r>
              <a:rPr lang="en-US" sz="1400" dirty="0">
                <a:solidFill>
                  <a:prstClr val="black"/>
                </a:solidFill>
              </a:rPr>
              <a:t>https://www.youtube.com/watch?v=ywWBy6J5gz8</a:t>
            </a:r>
            <a:endParaRPr lang="en-US" sz="1400" dirty="0"/>
          </a:p>
          <a:p>
            <a:endParaRPr lang="en-US" sz="2000" dirty="0"/>
          </a:p>
          <a:p>
            <a:r>
              <a:rPr lang="en-US" sz="2000" dirty="0"/>
              <a:t>Mark Dean:</a:t>
            </a:r>
          </a:p>
          <a:p>
            <a:pPr lvl="1"/>
            <a:r>
              <a:rPr lang="en-US" sz="1800" dirty="0"/>
              <a:t>http://www.blackpast.org/aah/dean-mark-1957</a:t>
            </a:r>
          </a:p>
          <a:p>
            <a:pPr lvl="2"/>
            <a:r>
              <a:rPr lang="en-US" sz="1300" dirty="0"/>
              <a:t>http://www.blackpast.org/files/blackpast_images/Mark_Dean__Stanford_University_News_Archive_.jpg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Sorting</a:t>
            </a:r>
          </a:p>
        </p:txBody>
      </p:sp>
    </p:spTree>
    <p:extLst>
      <p:ext uri="{BB962C8B-B14F-4D97-AF65-F5344CB8AC3E}">
        <p14:creationId xmlns:p14="http://schemas.microsoft.com/office/powerpoint/2010/main" val="155766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 algorithms put the elements of </a:t>
            </a:r>
            <a:br>
              <a:rPr lang="en-US" dirty="0"/>
            </a:br>
            <a:r>
              <a:rPr lang="en-US" dirty="0"/>
              <a:t>a list in a specific order</a:t>
            </a:r>
          </a:p>
          <a:p>
            <a:endParaRPr lang="en-US" dirty="0"/>
          </a:p>
          <a:p>
            <a:r>
              <a:rPr lang="en-US" dirty="0"/>
              <a:t>A sorted list is necessary to be able </a:t>
            </a:r>
            <a:br>
              <a:rPr lang="en-US" dirty="0"/>
            </a:br>
            <a:r>
              <a:rPr lang="en-US" dirty="0"/>
              <a:t>to use certain other algorithms</a:t>
            </a:r>
          </a:p>
          <a:p>
            <a:r>
              <a:rPr lang="en-US" dirty="0"/>
              <a:t>Like search algorithms!</a:t>
            </a:r>
          </a:p>
          <a:p>
            <a:pPr lvl="1"/>
            <a:r>
              <a:rPr lang="en-US" dirty="0"/>
              <a:t>There must be an order to be able to search – sorting once means we can search quickly forever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25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different ways to sort a list</a:t>
            </a:r>
          </a:p>
          <a:p>
            <a:r>
              <a:rPr lang="en-US" dirty="0"/>
              <a:t>What method would you use?</a:t>
            </a:r>
          </a:p>
          <a:p>
            <a:pPr lvl="3"/>
            <a:endParaRPr lang="en-US" dirty="0"/>
          </a:p>
          <a:p>
            <a:r>
              <a:rPr lang="en-US" dirty="0"/>
              <a:t>Now imagine you can only look at </a:t>
            </a:r>
            <a:br>
              <a:rPr lang="en-US" dirty="0"/>
            </a:br>
            <a:r>
              <a:rPr lang="en-US" b="1" i="1" dirty="0" err="1"/>
              <a:t>at</a:t>
            </a:r>
            <a:r>
              <a:rPr lang="en-US" b="1" i="1" dirty="0"/>
              <a:t> most </a:t>
            </a:r>
            <a:r>
              <a:rPr lang="en-US" dirty="0"/>
              <a:t>two elements at a time</a:t>
            </a:r>
          </a:p>
          <a:p>
            <a:pPr lvl="1"/>
            <a:r>
              <a:rPr lang="en-US" dirty="0"/>
              <a:t>What method would you use now?</a:t>
            </a:r>
          </a:p>
          <a:p>
            <a:pPr lvl="3"/>
            <a:endParaRPr lang="en-US" dirty="0"/>
          </a:p>
          <a:p>
            <a:r>
              <a:rPr lang="en-US" dirty="0"/>
              <a:t>Computer science has a number of </a:t>
            </a:r>
            <a:br>
              <a:rPr lang="en-US" dirty="0"/>
            </a:br>
            <a:r>
              <a:rPr lang="en-US" dirty="0"/>
              <a:t>commonly used sorting algorithms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0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Bubble Sort</a:t>
            </a:r>
          </a:p>
        </p:txBody>
      </p:sp>
    </p:spTree>
    <p:extLst>
      <p:ext uri="{BB962C8B-B14F-4D97-AF65-F5344CB8AC3E}">
        <p14:creationId xmlns:p14="http://schemas.microsoft.com/office/powerpoint/2010/main" val="357918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Let’s take a look at a common sorting method!</a:t>
            </a:r>
          </a:p>
          <a:p>
            <a:pPr marL="1771650" lvl="3" indent="-514350"/>
            <a:endParaRPr lang="en-US" sz="16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We look at the first pair of items in the list, and if the first one is bigger than the second one, we swap them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Then we look at the second and third one and put them in order, and so 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Once we hit the end of the list, we start over at the beginning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Repeat until the list is sorted!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45809</TotalTime>
  <Words>1470</Words>
  <Application>Microsoft Office PowerPoint</Application>
  <PresentationFormat>On-screen Show (4:3)</PresentationFormat>
  <Paragraphs>418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21 – Searching and Sorting</vt:lpstr>
      <vt:lpstr>Last Class We Covered</vt:lpstr>
      <vt:lpstr>Any Questions from Last Time?</vt:lpstr>
      <vt:lpstr>Today’s Objectives</vt:lpstr>
      <vt:lpstr>Sorting</vt:lpstr>
      <vt:lpstr>Sorting Algorithms</vt:lpstr>
      <vt:lpstr>Sorting Algorithms</vt:lpstr>
      <vt:lpstr>Bubble Sort</vt:lpstr>
      <vt:lpstr>Bubble Sort Algorithm</vt:lpstr>
      <vt:lpstr>Bubble Sort Example</vt:lpstr>
      <vt:lpstr>Bubble Sort Example (Cont)</vt:lpstr>
      <vt:lpstr>Bubble Sort Example (Cont)</vt:lpstr>
      <vt:lpstr>Bubble Sort Video</vt:lpstr>
      <vt:lpstr>Selection Sort</vt:lpstr>
      <vt:lpstr>Selection Sort Algorithm</vt:lpstr>
      <vt:lpstr>Selection Sort Video</vt:lpstr>
      <vt:lpstr>Quicksort</vt:lpstr>
      <vt:lpstr>Quicksort Algorithm</vt:lpstr>
      <vt:lpstr>Quicksort Video</vt:lpstr>
      <vt:lpstr>Search</vt:lpstr>
      <vt:lpstr>Motivations for Searching</vt:lpstr>
      <vt:lpstr>Exercise: find()</vt:lpstr>
      <vt:lpstr>Exercise: find() Solution</vt:lpstr>
      <vt:lpstr>Linear Search</vt:lpstr>
      <vt:lpstr>Searching Sorted Information</vt:lpstr>
      <vt:lpstr>Algorithm in English</vt:lpstr>
      <vt:lpstr>Binary Search</vt:lpstr>
      <vt:lpstr>Binary Search</vt:lpstr>
      <vt:lpstr>Binary Search Example</vt:lpstr>
      <vt:lpstr>Binary Search Example</vt:lpstr>
      <vt:lpstr>Binary Search Example</vt:lpstr>
      <vt:lpstr>Binary Search Example</vt:lpstr>
      <vt:lpstr>Binary Search Example</vt:lpstr>
      <vt:lpstr>Solving Binary Search</vt:lpstr>
      <vt:lpstr>Time for…</vt:lpstr>
      <vt:lpstr>Exercise: Recursive Binary Search</vt:lpstr>
      <vt:lpstr>Exercise: Recursive Binary Search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486</cp:revision>
  <dcterms:created xsi:type="dcterms:W3CDTF">2014-05-05T14:25:42Z</dcterms:created>
  <dcterms:modified xsi:type="dcterms:W3CDTF">2018-11-28T19:28:06Z</dcterms:modified>
</cp:coreProperties>
</file>